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C2B900C-C371-4180-A28D-C21831A0651C}" type="datetimeFigureOut">
              <a:rPr lang="en-US"/>
              <a:pPr/>
              <a:t>4/30/2012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DDE9946-F2C8-41A4-96E3-15726B2448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92000-5774-4737-B04F-9DA0E77E2C8F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FC144-7E4A-4EA6-BB15-10581717E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1D69-ED6C-4AF3-9FB4-E47B4C1F8AE6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57398-05A6-403C-A1F3-45345CF75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E5AA9-D464-447C-BBFC-B7827C95C723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CF2F1-C396-44BA-AA8F-BDA2A51D9A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CF432-373D-4E32-8C38-2EB27D7AABB0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1D007-E8DD-4893-9A5B-905555EA9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F2CA-E052-4699-AF45-CC1FA39A7B7A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7BAB0-23E9-408D-A42B-D181BB2ED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E6F8-C6B3-4711-BCD1-09709DFF3D8F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AA2A5-AE67-4A39-B5C7-6B9DDA9BF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927CC-D221-4E97-80D8-523DFAE48F4D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5CAAE-0F88-4E7D-AD92-308958AFD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E90B7-DAD8-4007-A9EF-1D5FBC26BD47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28DF-A26B-4632-9C7D-8F82DEA0A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072A-92FA-4BFF-90B0-68D27421E063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30059-0AF1-4967-A498-91E8F2FDE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3C74E-7DBB-41E9-887C-582218BDCC3E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B4B3B-4D09-4E5C-9DF6-9D09AEC4C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4544C-3102-4973-8510-FDD7A791BAF9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7EE5-F9BB-466A-96C6-384D7C627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910C4C-26DA-48DF-A5F3-BDF17654D116}" type="datetimeFigureOut">
              <a:rPr lang="en-US"/>
              <a:pPr>
                <a:defRPr/>
              </a:pPr>
              <a:t>4/30/2012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08B1E5-A90B-4F4E-BB1A-CA8488D3C2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Finding the LCM </a:t>
            </a:r>
            <a:br>
              <a:rPr lang="en-US" dirty="0" smtClean="0"/>
            </a:br>
            <a:r>
              <a:rPr lang="en-US" dirty="0" smtClean="0"/>
              <a:t>(least common multiple) </a:t>
            </a:r>
            <a:br>
              <a:rPr lang="en-US" dirty="0" smtClean="0"/>
            </a:br>
            <a:r>
              <a:rPr lang="en-US" dirty="0" smtClean="0"/>
              <a:t>and GCF </a:t>
            </a:r>
            <a:br>
              <a:rPr lang="en-US" dirty="0" smtClean="0"/>
            </a:br>
            <a:r>
              <a:rPr lang="en-US" dirty="0" smtClean="0"/>
              <a:t>(greatest common factor)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chemeClr val="accent1"/>
                </a:solidFill>
              </a:rPr>
              <a:t>common factors </a:t>
            </a:r>
            <a:r>
              <a:rPr lang="en-US" dirty="0" smtClean="0"/>
              <a:t>where the Venn Diagram intersects.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45 = </a:t>
            </a:r>
            <a:r>
              <a:rPr lang="en-US" smtClean="0">
                <a:solidFill>
                  <a:schemeClr val="accent1"/>
                </a:solidFill>
              </a:rPr>
              <a:t>3 x 3 </a:t>
            </a:r>
            <a:r>
              <a:rPr lang="en-US" smtClean="0"/>
              <a:t>x 5 		36 = 2 x 2 x </a:t>
            </a:r>
            <a:r>
              <a:rPr lang="en-US" smtClean="0">
                <a:solidFill>
                  <a:schemeClr val="accent1"/>
                </a:solidFill>
              </a:rPr>
              <a:t>3 x 3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95700" y="37592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3 x 3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2057400"/>
            <a:ext cx="2301875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057400" y="2057400"/>
            <a:ext cx="228600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572000" y="2100263"/>
            <a:ext cx="2154238" cy="1854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962400" y="2133600"/>
            <a:ext cx="2133600" cy="1820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rgbClr val="FF0000"/>
                </a:solidFill>
              </a:rPr>
              <a:t>other factors </a:t>
            </a:r>
            <a:r>
              <a:rPr lang="en-US" dirty="0" smtClean="0"/>
              <a:t>of each number in the other side of the Venn Diagram 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      45 =  </a:t>
            </a:r>
            <a:r>
              <a:rPr lang="en-US" smtClean="0">
                <a:solidFill>
                  <a:schemeClr val="accent1"/>
                </a:solidFill>
              </a:rPr>
              <a:t>3 x 3 </a:t>
            </a:r>
            <a:r>
              <a:rPr lang="en-US" smtClean="0">
                <a:solidFill>
                  <a:srgbClr val="FF0000"/>
                </a:solidFill>
              </a:rPr>
              <a:t>x 5</a:t>
            </a:r>
            <a:r>
              <a:rPr lang="en-US" smtClean="0"/>
              <a:t>	     36 = </a:t>
            </a:r>
            <a:r>
              <a:rPr lang="en-US" smtClean="0">
                <a:solidFill>
                  <a:srgbClr val="FF0000"/>
                </a:solidFill>
              </a:rPr>
              <a:t>2 x 2 x </a:t>
            </a:r>
            <a:r>
              <a:rPr lang="en-US" smtClean="0">
                <a:solidFill>
                  <a:schemeClr val="accent1"/>
                </a:solidFill>
              </a:rPr>
              <a:t>3 x 3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3657600" y="42926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3 x 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90675" y="44846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5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 x 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667000" y="2590800"/>
            <a:ext cx="533400" cy="1993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981700" y="2667000"/>
            <a:ext cx="190500" cy="1893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524500" y="2590800"/>
            <a:ext cx="76200" cy="1893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en-US" smtClean="0"/>
              <a:t>The GCF is the product of the intersection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>
                <a:solidFill>
                  <a:schemeClr val="accent1"/>
                </a:solidFill>
                <a:sym typeface="Wingdings" pitchFamily="2" charset="2"/>
              </a:rPr>
              <a:t>3x3</a:t>
            </a:r>
            <a:r>
              <a:rPr lang="en-US" smtClean="0">
                <a:sym typeface="Wingdings" pitchFamily="2" charset="2"/>
              </a:rPr>
              <a:t>=9</a:t>
            </a:r>
            <a:r>
              <a:rPr lang="en-US" smtClean="0"/>
              <a:t> 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      45 =  </a:t>
            </a:r>
            <a:r>
              <a:rPr lang="en-US" smtClean="0">
                <a:solidFill>
                  <a:schemeClr val="accent1"/>
                </a:solidFill>
              </a:rPr>
              <a:t>3 x 3 </a:t>
            </a:r>
            <a:r>
              <a:rPr lang="en-US" smtClean="0">
                <a:solidFill>
                  <a:srgbClr val="FF0000"/>
                </a:solidFill>
              </a:rPr>
              <a:t>x 5</a:t>
            </a:r>
            <a:r>
              <a:rPr lang="en-US" smtClean="0"/>
              <a:t>	     36 = </a:t>
            </a:r>
            <a:r>
              <a:rPr lang="en-US" smtClean="0">
                <a:solidFill>
                  <a:srgbClr val="FF0000"/>
                </a:solidFill>
              </a:rPr>
              <a:t>2 x 2 x </a:t>
            </a:r>
            <a:r>
              <a:rPr lang="en-US" smtClean="0">
                <a:solidFill>
                  <a:schemeClr val="accent1"/>
                </a:solidFill>
              </a:rPr>
              <a:t>3 x 3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3657600" y="42926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3 x 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90675" y="44846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5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 x 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en-US" smtClean="0"/>
              <a:t>The LCM is the product of all of the factors listed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5x</a:t>
            </a:r>
            <a:r>
              <a:rPr lang="en-US" smtClean="0">
                <a:solidFill>
                  <a:schemeClr val="accent1"/>
                </a:solidFill>
                <a:sym typeface="Wingdings" pitchFamily="2" charset="2"/>
              </a:rPr>
              <a:t>3x3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x2x2</a:t>
            </a:r>
            <a:r>
              <a:rPr lang="en-US" smtClean="0">
                <a:sym typeface="Wingdings" pitchFamily="2" charset="2"/>
              </a:rPr>
              <a:t>=180</a:t>
            </a:r>
            <a:endParaRPr lang="en-US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      45 =  3 x 3 x 5	     36 = 2 x 2 x 3 x 3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3657600" y="42926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3 x 3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1590675" y="44846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5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 x 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/>
          <a:lstStyle/>
          <a:p>
            <a:r>
              <a:rPr lang="en-US" sz="6000" smtClean="0">
                <a:solidFill>
                  <a:schemeClr val="accent1"/>
                </a:solidFill>
              </a:rPr>
              <a:t>Now it’s your turn to try some more!!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Prime factorize 24 and 16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		24				16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2    x      12                      4    x     4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      4   x      3		2 x    2    2  x   2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2    x 2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981200" y="21336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905500" y="21717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743200" y="34290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19400" y="2171700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77000" y="2133600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10400" y="3184525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13138" y="3430588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7850" y="3203575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375275" y="32258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591300" y="32258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133600" y="4495800"/>
            <a:ext cx="5334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95600" y="4572000"/>
            <a:ext cx="1905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chemeClr val="accent1"/>
                </a:solidFill>
              </a:rPr>
              <a:t>common factors </a:t>
            </a:r>
            <a:r>
              <a:rPr lang="en-US" dirty="0" smtClean="0"/>
              <a:t>where the Venn Diagram intersects.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24 = </a:t>
            </a:r>
            <a:r>
              <a:rPr lang="en-US" smtClean="0">
                <a:solidFill>
                  <a:schemeClr val="accent1"/>
                </a:solidFill>
              </a:rPr>
              <a:t>2 x 2 x 2 </a:t>
            </a:r>
            <a:r>
              <a:rPr lang="en-US" smtClean="0"/>
              <a:t>x 3		16 = </a:t>
            </a:r>
            <a:r>
              <a:rPr lang="en-US" smtClean="0">
                <a:solidFill>
                  <a:schemeClr val="accent1"/>
                </a:solidFill>
              </a:rPr>
              <a:t>2 x 2 x 2 </a:t>
            </a:r>
            <a:r>
              <a:rPr lang="en-US" smtClean="0"/>
              <a:t>x 2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chemeClr val="accent1"/>
                </a:solidFill>
              </a:rPr>
              <a:t>common factors </a:t>
            </a:r>
            <a:r>
              <a:rPr lang="en-US" dirty="0" smtClean="0"/>
              <a:t>where the Venn Diagram intersects.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24 = </a:t>
            </a:r>
            <a:r>
              <a:rPr lang="en-US" smtClean="0">
                <a:solidFill>
                  <a:schemeClr val="accent1"/>
                </a:solidFill>
              </a:rPr>
              <a:t>2 x 2 x 2 </a:t>
            </a:r>
            <a:r>
              <a:rPr lang="en-US" smtClean="0"/>
              <a:t>x 3		16 </a:t>
            </a:r>
            <a:r>
              <a:rPr lang="en-US" smtClean="0">
                <a:solidFill>
                  <a:schemeClr val="accent1"/>
                </a:solidFill>
              </a:rPr>
              <a:t>= 2 x 2 x 2 </a:t>
            </a:r>
            <a:r>
              <a:rPr lang="en-US" smtClean="0"/>
              <a:t>x 2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695700" y="37592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2x2x2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2057400"/>
            <a:ext cx="2301875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905000" y="2057400"/>
            <a:ext cx="228600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30475" y="2062163"/>
            <a:ext cx="2117725" cy="182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886200" y="2062163"/>
            <a:ext cx="1066800" cy="1849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419600" y="2024063"/>
            <a:ext cx="1201738" cy="1887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838700" y="2133600"/>
            <a:ext cx="1257300" cy="1820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rgbClr val="FF0000"/>
                </a:solidFill>
              </a:rPr>
              <a:t>other factors</a:t>
            </a:r>
            <a:r>
              <a:rPr lang="en-US" dirty="0" smtClean="0"/>
              <a:t> of each number in the other side of the Venn Diagram 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24 = </a:t>
            </a:r>
            <a:r>
              <a:rPr lang="en-US" smtClean="0">
                <a:solidFill>
                  <a:schemeClr val="accent1"/>
                </a:solidFill>
              </a:rPr>
              <a:t>2 x 2 x 2 </a:t>
            </a:r>
            <a:r>
              <a:rPr lang="en-US" smtClean="0">
                <a:solidFill>
                  <a:srgbClr val="FF0000"/>
                </a:solidFill>
              </a:rPr>
              <a:t>x 3</a:t>
            </a:r>
            <a:r>
              <a:rPr lang="en-US" smtClean="0"/>
              <a:t>		16 = </a:t>
            </a:r>
            <a:r>
              <a:rPr lang="en-US" smtClean="0">
                <a:solidFill>
                  <a:schemeClr val="accent1"/>
                </a:solidFill>
              </a:rPr>
              <a:t>2 x 2 x 2 </a:t>
            </a:r>
            <a:r>
              <a:rPr lang="en-US" smtClean="0">
                <a:solidFill>
                  <a:srgbClr val="FF0000"/>
                </a:solidFill>
              </a:rPr>
              <a:t>x 2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3657600" y="44450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2x2x2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90675" y="44846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667000" y="2590800"/>
            <a:ext cx="533400" cy="1993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524500" y="2590800"/>
            <a:ext cx="1181100" cy="2039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en-US" smtClean="0"/>
              <a:t>The GCF is the product of the intersection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>
                <a:solidFill>
                  <a:schemeClr val="accent1"/>
                </a:solidFill>
                <a:sym typeface="Wingdings" pitchFamily="2" charset="2"/>
              </a:rPr>
              <a:t>2x2x2</a:t>
            </a:r>
            <a:r>
              <a:rPr lang="en-US" smtClean="0">
                <a:sym typeface="Wingdings" pitchFamily="2" charset="2"/>
              </a:rPr>
              <a:t>=8</a:t>
            </a:r>
            <a:r>
              <a:rPr lang="en-US" smtClean="0"/>
              <a:t> 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24 = 2 x 2 x 2 x 3		16 = 2 x 2 x 2 x 2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3657600" y="4292600"/>
            <a:ext cx="2324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2x2x2</a:t>
            </a: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1590675" y="43322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en-US" smtClean="0"/>
              <a:t>The LCM is the product of all of the factors listed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3x</a:t>
            </a:r>
            <a:r>
              <a:rPr lang="en-US" smtClean="0">
                <a:solidFill>
                  <a:schemeClr val="accent1"/>
                </a:solidFill>
                <a:sym typeface="Wingdings" pitchFamily="2" charset="2"/>
              </a:rPr>
              <a:t>2x2x2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x2</a:t>
            </a:r>
            <a:r>
              <a:rPr lang="en-US" smtClean="0">
                <a:sym typeface="Wingdings" pitchFamily="2" charset="2"/>
              </a:rPr>
              <a:t>=48</a:t>
            </a:r>
            <a:endParaRPr lang="en-US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24 = 2 x 2 x 2 x 3		16 = 2 x 2 x 2 x 2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3013075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3657600" y="4362450"/>
            <a:ext cx="23241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2x2x2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1590675" y="4408488"/>
            <a:ext cx="52673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3</a:t>
            </a:r>
            <a:r>
              <a:rPr lang="en-US" sz="3200">
                <a:latin typeface="Calibri" pitchFamily="34" charset="0"/>
              </a:rPr>
              <a:t>			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3200">
                <a:latin typeface="Calibri" pitchFamily="34" charset="0"/>
              </a:rPr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Prime factorize 45 and 36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		45				36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5    x       9                      6    x     6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>
              <a:buFont typeface="Arial" charset="0"/>
              <a:buNone/>
            </a:pPr>
            <a:r>
              <a:rPr lang="en-US" smtClean="0"/>
              <a:t>                       3   x      3		3  x   2    3  x   2</a:t>
            </a:r>
          </a:p>
          <a:p>
            <a:pPr marL="0" indent="0">
              <a:buFont typeface="Arial" charset="0"/>
              <a:buNone/>
            </a:pPr>
            <a:endParaRPr lang="en-US" smtClean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981200" y="21336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905500" y="21717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743200" y="3429000"/>
            <a:ext cx="5334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19400" y="2171700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77000" y="2133600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010400" y="3184525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13138" y="3430588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57850" y="3203575"/>
            <a:ext cx="381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375275" y="32258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591300" y="3225800"/>
            <a:ext cx="2667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Write the </a:t>
            </a:r>
            <a:r>
              <a:rPr lang="en-US" dirty="0" smtClean="0">
                <a:solidFill>
                  <a:schemeClr val="accent1"/>
                </a:solidFill>
              </a:rPr>
              <a:t>common factors </a:t>
            </a:r>
            <a:r>
              <a:rPr lang="en-US" dirty="0" smtClean="0"/>
              <a:t>where the Venn Diagram intersects.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       45 = </a:t>
            </a:r>
            <a:r>
              <a:rPr lang="en-US" smtClean="0">
                <a:solidFill>
                  <a:schemeClr val="accent1"/>
                </a:solidFill>
              </a:rPr>
              <a:t>3 x 3 </a:t>
            </a:r>
            <a:r>
              <a:rPr lang="en-US" smtClean="0"/>
              <a:t>x 5	       36 = 2 x 2 x </a:t>
            </a:r>
            <a:r>
              <a:rPr lang="en-US" smtClean="0">
                <a:solidFill>
                  <a:schemeClr val="accent1"/>
                </a:solidFill>
              </a:rPr>
              <a:t>3 x 3</a:t>
            </a:r>
          </a:p>
        </p:txBody>
      </p:sp>
      <p:sp>
        <p:nvSpPr>
          <p:cNvPr id="4" name="Oval 3"/>
          <p:cNvSpPr/>
          <p:nvPr/>
        </p:nvSpPr>
        <p:spPr>
          <a:xfrm>
            <a:off x="10668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581400" y="2514600"/>
            <a:ext cx="3886200" cy="3235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3255963" y="3548063"/>
            <a:ext cx="1981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accent1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358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Arial</vt:lpstr>
      <vt:lpstr>Wingdings</vt:lpstr>
      <vt:lpstr>Office Theme</vt:lpstr>
      <vt:lpstr>Finding the LCM  (least common multiple)  and GCF  (greatest common factor)</vt:lpstr>
      <vt:lpstr>Prime factorize 24 and 16 </vt:lpstr>
      <vt:lpstr>Write the common factors where the Venn Diagram intersects.</vt:lpstr>
      <vt:lpstr>Write the common factors where the Venn Diagram intersects.</vt:lpstr>
      <vt:lpstr>Write the other factors of each number in the other side of the Venn Diagram </vt:lpstr>
      <vt:lpstr>The GCF is the product of the intersection2x2x2=8 </vt:lpstr>
      <vt:lpstr>The LCM is the product of all of the factors listed3x2x2x2x2=48</vt:lpstr>
      <vt:lpstr>Prime factorize 45 and 36 </vt:lpstr>
      <vt:lpstr>Write the common factors where the Venn Diagram intersects.</vt:lpstr>
      <vt:lpstr>Write the common factors where the Venn Diagram intersects.</vt:lpstr>
      <vt:lpstr>Write the other factors of each number in the other side of the Venn Diagram </vt:lpstr>
      <vt:lpstr>The GCF is the product of the intersection3x3=9 </vt:lpstr>
      <vt:lpstr>The LCM is the product of all of the factors listed5x3x3x2x2=180</vt:lpstr>
      <vt:lpstr>Now it’s your turn to try some more!!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Foard, Patricia</dc:creator>
  <cp:lastModifiedBy>demcgra</cp:lastModifiedBy>
  <cp:revision>14</cp:revision>
  <dcterms:created xsi:type="dcterms:W3CDTF">2012-02-25T13:40:09Z</dcterms:created>
  <dcterms:modified xsi:type="dcterms:W3CDTF">2012-04-30T18:58:00Z</dcterms:modified>
</cp:coreProperties>
</file>